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64" r:id="rId3"/>
    <p:sldId id="285" r:id="rId4"/>
    <p:sldId id="261" r:id="rId5"/>
    <p:sldId id="286" r:id="rId6"/>
    <p:sldId id="294" r:id="rId7"/>
    <p:sldId id="295" r:id="rId8"/>
    <p:sldId id="287" r:id="rId9"/>
    <p:sldId id="289" r:id="rId10"/>
    <p:sldId id="288" r:id="rId11"/>
    <p:sldId id="290" r:id="rId12"/>
    <p:sldId id="298" r:id="rId13"/>
    <p:sldId id="299" r:id="rId14"/>
    <p:sldId id="302" r:id="rId15"/>
    <p:sldId id="300" r:id="rId16"/>
    <p:sldId id="303" r:id="rId17"/>
    <p:sldId id="301" r:id="rId18"/>
    <p:sldId id="296" r:id="rId19"/>
    <p:sldId id="297" r:id="rId20"/>
    <p:sldId id="291" r:id="rId21"/>
    <p:sldId id="304" r:id="rId22"/>
    <p:sldId id="292" r:id="rId23"/>
    <p:sldId id="293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156B90-6929-478A-AA79-D03A2575DD7C}">
  <a:tblStyle styleId="{A0156B90-6929-478A-AA79-D03A2575DD7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2106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84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23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596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87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867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681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76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83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114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354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81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128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40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600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626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04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851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51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4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030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17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7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Face Detection</a:t>
            </a:r>
            <a:endParaRPr lang="en" dirty="0"/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CasellaDiTesto 1"/>
          <p:cNvSpPr txBox="1"/>
          <p:nvPr/>
        </p:nvSpPr>
        <p:spPr>
          <a:xfrm>
            <a:off x="1078860" y="4203609"/>
            <a:ext cx="6131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smtClean="0"/>
              <a:t>Di Gionata Battaglioni, Gabriele Dominelli, Fabio Gola e Lucas Previtali</a:t>
            </a:r>
            <a:endParaRPr lang="it-CH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pagina amdin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5" y="3467540"/>
            <a:ext cx="5239838" cy="131700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8" y="1423229"/>
            <a:ext cx="866896" cy="609685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1194203" y="1675822"/>
            <a:ext cx="1262125" cy="1798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8" name="Freccia in giù 7"/>
          <p:cNvSpPr/>
          <p:nvPr/>
        </p:nvSpPr>
        <p:spPr>
          <a:xfrm>
            <a:off x="2092790" y="1855693"/>
            <a:ext cx="430774" cy="82475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50" y="1358267"/>
            <a:ext cx="5721850" cy="2044311"/>
          </a:xfrm>
          <a:prstGeom prst="rect">
            <a:avLst/>
          </a:prstGeom>
        </p:spPr>
      </p:pic>
      <p:sp>
        <p:nvSpPr>
          <p:cNvPr id="13" name="Freccia in giù 7"/>
          <p:cNvSpPr/>
          <p:nvPr/>
        </p:nvSpPr>
        <p:spPr>
          <a:xfrm rot="10800000">
            <a:off x="6355974" y="3467540"/>
            <a:ext cx="379269" cy="7996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4" name="Rettangolo 13"/>
          <p:cNvSpPr/>
          <p:nvPr/>
        </p:nvSpPr>
        <p:spPr>
          <a:xfrm>
            <a:off x="5373073" y="4267200"/>
            <a:ext cx="1262125" cy="1798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1044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database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" name="Shape 112"/>
          <p:cNvSpPr txBox="1">
            <a:spLocks noGrp="1"/>
          </p:cNvSpPr>
          <p:nvPr>
            <p:ph type="body" idx="1"/>
          </p:nvPr>
        </p:nvSpPr>
        <p:spPr>
          <a:xfrm>
            <a:off x="1048667" y="3791786"/>
            <a:ext cx="6809700" cy="84427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it-CH" sz="2000" dirty="0" smtClean="0"/>
              <a:t> Tre </a:t>
            </a:r>
            <a:r>
              <a:rPr lang="en" sz="2000" dirty="0" smtClean="0"/>
              <a:t>tabelle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gestione visite e configurazioni per l’admin</a:t>
            </a:r>
            <a:endParaRPr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1" y="1850191"/>
            <a:ext cx="3266636" cy="138154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30" y="1850191"/>
            <a:ext cx="4662651" cy="16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190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webcam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5" y="2735280"/>
            <a:ext cx="5372654" cy="1422688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381250" y="1735423"/>
            <a:ext cx="28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Creazione rettangolo attorno alle facce:</a:t>
            </a:r>
            <a:endParaRPr lang="it-CH" sz="1800" dirty="0"/>
          </a:p>
        </p:txBody>
      </p:sp>
    </p:spTree>
    <p:extLst>
      <p:ext uri="{BB962C8B-B14F-4D97-AF65-F5344CB8AC3E}">
        <p14:creationId xmlns:p14="http://schemas.microsoft.com/office/powerpoint/2010/main" val="40757953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grafici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5446931" y="2682653"/>
            <a:ext cx="28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Ricevimento dei dati dal database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0" y="1486722"/>
            <a:ext cx="3258529" cy="34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60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grafici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CasellaDiTesto 8"/>
          <p:cNvSpPr txBox="1"/>
          <p:nvPr/>
        </p:nvSpPr>
        <p:spPr>
          <a:xfrm>
            <a:off x="4989656" y="2945552"/>
            <a:ext cx="29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Inserimento dati nei grafici.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82" y="1606682"/>
            <a:ext cx="3236530" cy="30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288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admin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CasellaDiTesto 2"/>
          <p:cNvSpPr txBox="1"/>
          <p:nvPr/>
        </p:nvSpPr>
        <p:spPr>
          <a:xfrm>
            <a:off x="5269312" y="2762111"/>
            <a:ext cx="2894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Form per l’inserimento di username e password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8" y="1847348"/>
            <a:ext cx="3955332" cy="24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084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pagina admin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CasellaDiTesto 2"/>
          <p:cNvSpPr txBox="1"/>
          <p:nvPr/>
        </p:nvSpPr>
        <p:spPr>
          <a:xfrm>
            <a:off x="1381250" y="3822782"/>
            <a:ext cx="417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Impostazioni modificabili dall’</a:t>
            </a:r>
            <a:r>
              <a:rPr lang="it-CH" sz="1800" dirty="0" err="1" smtClean="0"/>
              <a:t>admin</a:t>
            </a:r>
            <a:r>
              <a:rPr lang="it-CH" sz="1800" dirty="0" smtClean="0"/>
              <a:t> (dinamiche).</a:t>
            </a:r>
            <a:endParaRPr lang="it-CH" sz="1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5" y="1680760"/>
            <a:ext cx="828790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25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3407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Implementazione database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8" y="4014408"/>
            <a:ext cx="3943900" cy="695422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950046" y="1677516"/>
            <a:ext cx="41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Tabella amministratore:</a:t>
            </a:r>
            <a:endParaRPr lang="it-CH" sz="1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916458" y="3460410"/>
            <a:ext cx="41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Tabella webcam:</a:t>
            </a:r>
            <a:endParaRPr lang="it-CH" sz="18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8" y="2046848"/>
            <a:ext cx="2143424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37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Test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7" y="1640265"/>
            <a:ext cx="5032489" cy="679811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381250" y="1745669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/>
          <p:cNvSpPr/>
          <p:nvPr/>
        </p:nvSpPr>
        <p:spPr>
          <a:xfrm>
            <a:off x="1381250" y="2538431"/>
            <a:ext cx="473864" cy="46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7" y="2412100"/>
            <a:ext cx="5032489" cy="721664"/>
          </a:xfrm>
          <a:prstGeom prst="rect">
            <a:avLst/>
          </a:prstGeom>
        </p:spPr>
      </p:pic>
      <p:sp>
        <p:nvSpPr>
          <p:cNvPr id="15" name="Ovale 14"/>
          <p:cNvSpPr/>
          <p:nvPr/>
        </p:nvSpPr>
        <p:spPr>
          <a:xfrm>
            <a:off x="1381250" y="3331193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1381250" y="4123955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6" y="3221582"/>
            <a:ext cx="5032489" cy="6882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7" y="4014071"/>
            <a:ext cx="5032490" cy="688770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1381250" y="2538431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40685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Test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Ovale 8"/>
          <p:cNvSpPr/>
          <p:nvPr/>
        </p:nvSpPr>
        <p:spPr>
          <a:xfrm>
            <a:off x="1381250" y="1745669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/>
          <p:cNvSpPr/>
          <p:nvPr/>
        </p:nvSpPr>
        <p:spPr>
          <a:xfrm>
            <a:off x="1381250" y="2538431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1131082" y="4123955"/>
            <a:ext cx="473864" cy="4690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1381250" y="4123955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5" y="1663163"/>
            <a:ext cx="5032489" cy="63401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4" y="2467918"/>
            <a:ext cx="5032489" cy="61002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4" y="3252478"/>
            <a:ext cx="5032489" cy="62643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5" y="4053442"/>
            <a:ext cx="5032489" cy="646063"/>
          </a:xfrm>
          <a:prstGeom prst="rect">
            <a:avLst/>
          </a:prstGeom>
        </p:spPr>
      </p:pic>
      <p:sp>
        <p:nvSpPr>
          <p:cNvPr id="17" name="Ovale 16"/>
          <p:cNvSpPr/>
          <p:nvPr/>
        </p:nvSpPr>
        <p:spPr>
          <a:xfrm>
            <a:off x="1353252" y="3252478"/>
            <a:ext cx="473864" cy="4690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1145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Indice</a:t>
            </a:r>
            <a:endParaRPr lang="en" dirty="0"/>
          </a:p>
        </p:txBody>
      </p:sp>
      <p:grpSp>
        <p:nvGrpSpPr>
          <p:cNvPr id="158" name="Shape 158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59" name="Shape 15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12"/>
          <p:cNvSpPr txBox="1">
            <a:spLocks noGrp="1"/>
          </p:cNvSpPr>
          <p:nvPr>
            <p:ph type="body" idx="1"/>
          </p:nvPr>
        </p:nvSpPr>
        <p:spPr>
          <a:xfrm>
            <a:off x="1088126" y="1624164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Scopo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Progettazione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Implementazione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Test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 Conclusioni</a:t>
            </a:r>
            <a:endParaRPr lang="en" sz="20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0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Conclusione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2" y="1968716"/>
            <a:ext cx="4240840" cy="291795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41" y="1968716"/>
            <a:ext cx="4386016" cy="2917951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415048" y="1611712"/>
            <a:ext cx="188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600" dirty="0" err="1" smtClean="0"/>
              <a:t>Gantt</a:t>
            </a:r>
            <a:r>
              <a:rPr lang="it-CH" sz="1600" dirty="0" smtClean="0"/>
              <a:t> preventivo:</a:t>
            </a:r>
            <a:endParaRPr lang="it-CH" sz="16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816235" y="1610223"/>
            <a:ext cx="188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 smtClean="0"/>
              <a:t>Gantt</a:t>
            </a:r>
            <a:r>
              <a:rPr lang="it-CH" dirty="0" smtClean="0"/>
              <a:t> </a:t>
            </a:r>
            <a:r>
              <a:rPr lang="it-CH" sz="1600" dirty="0" smtClean="0"/>
              <a:t>consuntivo</a:t>
            </a:r>
            <a:r>
              <a:rPr lang="it-CH" dirty="0" smtClean="0"/>
              <a:t>: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1810897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 smtClean="0">
                <a:highlight>
                  <a:srgbClr val="FFCD00"/>
                </a:highlight>
              </a:rPr>
              <a:t>Conclusione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16458" y="1816156"/>
            <a:ext cx="188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600" dirty="0" smtClean="0"/>
              <a:t>Gantt finale:</a:t>
            </a:r>
            <a:endParaRPr lang="it-CH" sz="16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11" y="1140467"/>
            <a:ext cx="5354243" cy="39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85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Conclusione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25" y="2421198"/>
            <a:ext cx="2309125" cy="230912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698" y="2214013"/>
            <a:ext cx="2723493" cy="2723493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381250" y="1705066"/>
            <a:ext cx="207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Sviluppi futuri:</a:t>
            </a:r>
            <a:endParaRPr lang="it-CH" sz="1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468692" y="1705066"/>
            <a:ext cx="239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800" dirty="0" smtClean="0"/>
              <a:t>Commenti personali:</a:t>
            </a:r>
            <a:endParaRPr lang="it-CH" sz="1800" dirty="0"/>
          </a:p>
        </p:txBody>
      </p:sp>
    </p:spTree>
    <p:extLst>
      <p:ext uri="{BB962C8B-B14F-4D97-AF65-F5344CB8AC3E}">
        <p14:creationId xmlns:p14="http://schemas.microsoft.com/office/powerpoint/2010/main" val="26447249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50850" y="922668"/>
            <a:ext cx="4203826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800" dirty="0"/>
              <a:t>Grazie per l’attenzione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Shape 376"/>
          <p:cNvSpPr txBox="1">
            <a:spLocks/>
          </p:cNvSpPr>
          <p:nvPr/>
        </p:nvSpPr>
        <p:spPr>
          <a:xfrm>
            <a:off x="3043976" y="2663319"/>
            <a:ext cx="50213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fr-CH" sz="3600" b="1" i="1" smtClean="0">
                <a:latin typeface="Lora"/>
                <a:ea typeface="Lora"/>
                <a:cs typeface="Lora"/>
                <a:sym typeface="Lora"/>
              </a:rPr>
              <a:t>Domande ?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fr-CH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413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Scopo</a:t>
            </a:r>
            <a:endParaRPr lang="en" dirty="0">
              <a:highlight>
                <a:srgbClr val="FFCD00"/>
              </a:highlight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381250" y="1640963"/>
            <a:ext cx="6809700" cy="160219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000" dirty="0" smtClean="0"/>
              <a:t>Sistema di riconoscimento facciale tramite webcam.</a:t>
            </a:r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228600" lvl="0" rtl="0">
              <a:spcBef>
                <a:spcPts val="0"/>
              </a:spcBef>
              <a:buNone/>
            </a:pPr>
            <a:endParaRPr lang="en" sz="2000" dirty="0" smtClean="0"/>
          </a:p>
          <a:p>
            <a:pPr marL="228600" lvl="0" rtl="0">
              <a:spcBef>
                <a:spcPts val="0"/>
              </a:spcBef>
              <a:buNone/>
            </a:pPr>
            <a:endParaRPr lang="en" sz="2000" dirty="0" smtClean="0"/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Freccia in giù 1"/>
          <p:cNvSpPr/>
          <p:nvPr/>
        </p:nvSpPr>
        <p:spPr>
          <a:xfrm>
            <a:off x="4150981" y="2184035"/>
            <a:ext cx="934136" cy="94729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3" name="CasellaDiTesto 2"/>
          <p:cNvSpPr txBox="1"/>
          <p:nvPr/>
        </p:nvSpPr>
        <p:spPr>
          <a:xfrm>
            <a:off x="1381250" y="3243160"/>
            <a:ext cx="6670733" cy="1015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228600">
              <a:buClr>
                <a:srgbClr val="FFCD00"/>
              </a:buClr>
              <a:buSzPct val="100000"/>
              <a:buFont typeface="Quattrocento Sans"/>
              <a:buChar char="◉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it-CH" dirty="0"/>
              <a:t>Q</a:t>
            </a:r>
            <a:r>
              <a:rPr lang="en" dirty="0"/>
              <a:t>uantificare le visite allo stand di espoprofessioni.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9806728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5" y="1433528"/>
            <a:ext cx="3719650" cy="294111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1311931" y="1988617"/>
            <a:ext cx="1841957" cy="2170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5" y="1399940"/>
            <a:ext cx="8175932" cy="34706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7" y="1831634"/>
            <a:ext cx="4023934" cy="223426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87" y="2819259"/>
            <a:ext cx="4341956" cy="1358036"/>
          </a:xfrm>
          <a:prstGeom prst="rect">
            <a:avLst/>
          </a:prstGeom>
        </p:spPr>
      </p:pic>
      <p:cxnSp>
        <p:nvCxnSpPr>
          <p:cNvPr id="8" name="Connettore 7 7"/>
          <p:cNvCxnSpPr/>
          <p:nvPr/>
        </p:nvCxnSpPr>
        <p:spPr>
          <a:xfrm>
            <a:off x="4545687" y="2118512"/>
            <a:ext cx="1486722" cy="506538"/>
          </a:xfrm>
          <a:prstGeom prst="curvedConnector3">
            <a:avLst>
              <a:gd name="adj1" fmla="val 10044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 flipH="1">
            <a:off x="7759243" y="2371781"/>
            <a:ext cx="59206" cy="506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>
            <a:off x="8332662" y="2625050"/>
            <a:ext cx="186388" cy="3432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 flipH="1" flipV="1">
            <a:off x="8701255" y="3754562"/>
            <a:ext cx="186388" cy="311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 flipV="1">
            <a:off x="8394709" y="4149852"/>
            <a:ext cx="90353" cy="27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670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14" y="1435449"/>
            <a:ext cx="4341956" cy="13580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25" y="2870667"/>
            <a:ext cx="6959966" cy="2005414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4595515" y="1334912"/>
            <a:ext cx="1894584" cy="143521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cxnSp>
        <p:nvCxnSpPr>
          <p:cNvPr id="17" name="Connettore 7 16"/>
          <p:cNvCxnSpPr/>
          <p:nvPr/>
        </p:nvCxnSpPr>
        <p:spPr>
          <a:xfrm rot="16200000" flipH="1">
            <a:off x="6420647" y="2299539"/>
            <a:ext cx="575880" cy="331717"/>
          </a:xfrm>
          <a:prstGeom prst="curvedConnector3">
            <a:avLst>
              <a:gd name="adj1" fmla="val 88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01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highlight>
                  <a:srgbClr val="FFCD00"/>
                </a:highlight>
              </a:rPr>
              <a:t>Funzionamento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6" y="1956870"/>
            <a:ext cx="3768414" cy="252189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98" y="1956870"/>
            <a:ext cx="3771410" cy="2495322"/>
          </a:xfrm>
          <a:prstGeom prst="rect">
            <a:avLst/>
          </a:prstGeom>
        </p:spPr>
      </p:pic>
      <p:sp>
        <p:nvSpPr>
          <p:cNvPr id="7" name="Freccia a destra 6"/>
          <p:cNvSpPr/>
          <p:nvPr/>
        </p:nvSpPr>
        <p:spPr>
          <a:xfrm>
            <a:off x="4033280" y="2985247"/>
            <a:ext cx="753873" cy="4034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48310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pagina webcam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" name="CasellaDiTesto 6"/>
          <p:cNvSpPr txBox="1"/>
          <p:nvPr/>
        </p:nvSpPr>
        <p:spPr>
          <a:xfrm>
            <a:off x="1131082" y="4152984"/>
            <a:ext cx="3808904" cy="707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228600">
              <a:buClr>
                <a:srgbClr val="FFCD00"/>
              </a:buClr>
              <a:buSzPct val="100000"/>
              <a:buFont typeface="Quattrocento Sans"/>
              <a:buChar char="◉"/>
              <a:defRPr sz="2000">
                <a:latin typeface="Quattrocento Sans"/>
                <a:ea typeface="Quattrocento Sans"/>
                <a:cs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</a:defRPr>
            </a:lvl9pPr>
          </a:lstStyle>
          <a:p>
            <a:r>
              <a:rPr lang="it-CH" dirty="0" smtClean="0"/>
              <a:t>Libreria usata: tracking.js</a:t>
            </a:r>
            <a:endParaRPr lang="it-CH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0" y="1574133"/>
            <a:ext cx="5024258" cy="24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641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highlight>
                  <a:srgbClr val="FFCD00"/>
                </a:highlight>
              </a:rPr>
              <a:t>Progettazione pagina grafici</a:t>
            </a:r>
            <a:endParaRPr lang="en" dirty="0">
              <a:highlight>
                <a:srgbClr val="FFCD00"/>
              </a:highlight>
            </a:endParaRPr>
          </a:p>
        </p:txBody>
      </p:sp>
      <p:grpSp>
        <p:nvGrpSpPr>
          <p:cNvPr id="113" name="Shape 113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4" name="Shape 1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6" y="1448047"/>
            <a:ext cx="7071322" cy="34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593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148</Words>
  <Application>Microsoft Office PowerPoint</Application>
  <PresentationFormat>Presentazione su schermo (16:9)</PresentationFormat>
  <Paragraphs>49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Arial</vt:lpstr>
      <vt:lpstr>Lora</vt:lpstr>
      <vt:lpstr>Quattrocento Sans</vt:lpstr>
      <vt:lpstr>Viola template</vt:lpstr>
      <vt:lpstr>Face Detection</vt:lpstr>
      <vt:lpstr>Indice</vt:lpstr>
      <vt:lpstr>Scopo</vt:lpstr>
      <vt:lpstr>Funzionamento</vt:lpstr>
      <vt:lpstr>Funzionamento</vt:lpstr>
      <vt:lpstr>Funzionamento</vt:lpstr>
      <vt:lpstr>Funzionamento</vt:lpstr>
      <vt:lpstr>Progettazione pagina webcam</vt:lpstr>
      <vt:lpstr>Progettazione pagina grafici</vt:lpstr>
      <vt:lpstr>Progettazione pagina amdin</vt:lpstr>
      <vt:lpstr>Progettazione database</vt:lpstr>
      <vt:lpstr>Implementazione pagina webcam</vt:lpstr>
      <vt:lpstr>Implementazione pagina grafici</vt:lpstr>
      <vt:lpstr>Implementazione pagina grafici</vt:lpstr>
      <vt:lpstr>Implementazione pagina admin</vt:lpstr>
      <vt:lpstr>Implementazione pagina admin</vt:lpstr>
      <vt:lpstr>Implementazione database</vt:lpstr>
      <vt:lpstr>Test</vt:lpstr>
      <vt:lpstr>Test</vt:lpstr>
      <vt:lpstr>Conclusione</vt:lpstr>
      <vt:lpstr>Conclusione</vt:lpstr>
      <vt:lpstr>Conclusione</vt:lpstr>
      <vt:lpstr>Grazie per l’attenzione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lucas</dc:creator>
  <cp:lastModifiedBy>lucas</cp:lastModifiedBy>
  <cp:revision>53</cp:revision>
  <dcterms:modified xsi:type="dcterms:W3CDTF">2018-03-09T10:00:44Z</dcterms:modified>
</cp:coreProperties>
</file>